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14" r:id="rId2"/>
    <p:sldId id="743" r:id="rId3"/>
    <p:sldId id="736" r:id="rId4"/>
    <p:sldId id="744" r:id="rId5"/>
    <p:sldId id="745" r:id="rId6"/>
    <p:sldId id="746" r:id="rId7"/>
    <p:sldId id="747" r:id="rId8"/>
    <p:sldId id="751" r:id="rId9"/>
    <p:sldId id="750" r:id="rId10"/>
    <p:sldId id="749" r:id="rId11"/>
    <p:sldId id="737" r:id="rId12"/>
    <p:sldId id="715" r:id="rId13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:p15="http://schemas.microsoft.com/office/powerpoint/2012/main" xmlns="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010"/>
    <a:srgbClr val="A6A6A6"/>
    <a:srgbClr val="659A1E"/>
    <a:srgbClr val="66E80E"/>
    <a:srgbClr val="415463"/>
    <a:srgbClr val="231F20"/>
    <a:srgbClr val="91BA5B"/>
    <a:srgbClr val="5B9BD5"/>
    <a:srgbClr val="A9D18E"/>
    <a:srgbClr val="FFC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14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2.8546959748786738E-2"/>
          <c:y val="7.4812477517660403E-2"/>
          <c:w val="0.93719668855266858"/>
          <c:h val="0.70064440538957506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</c:trendline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12.850000000000007</c:v>
                </c:pt>
                <c:pt idx="2">
                  <c:v>23.34</c:v>
                </c:pt>
                <c:pt idx="3">
                  <c:v>20.979999999999986</c:v>
                </c:pt>
              </c:numCache>
            </c:numRef>
          </c:val>
        </c:ser>
        <c:dLbls>
          <c:showVal val="1"/>
        </c:dLbls>
        <c:gapWidth val="75"/>
        <c:axId val="61869056"/>
        <c:axId val="61887232"/>
      </c:barChart>
      <c:catAx>
        <c:axId val="61869056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61887232"/>
        <c:crosses val="autoZero"/>
        <c:auto val="1"/>
        <c:lblAlgn val="ctr"/>
        <c:lblOffset val="100"/>
      </c:catAx>
      <c:valAx>
        <c:axId val="61887232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61869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6866487892267854"/>
          <c:y val="0.90683553981338461"/>
          <c:w val="0.26284152391313625"/>
          <c:h val="9.3164460186615797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成本油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的管理系统及服务提供商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公司及现阶段运营成果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6.2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 altLang="ko-KR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通过移动互联网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SAAS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系统，为物流企业提供中心化加油服务，提升加油效率，降低运营成本</a:t>
            </a:r>
            <a:endParaRPr kumimoji="1" lang="zh-CN" altLang="en-US" sz="1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公司核心团队为油帮帮原班人马，拥有成品油领域创业并成功退出的经历（传统石油公司并购），三位创始人创业前均曾任阿里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2888" y="3971844"/>
            <a:ext cx="8709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西航石化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产品上线三个月，已在淄博、武汉、重庆地区验证成功，交易车队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万，毛利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目前三地单辆车的柴油月流水与中上水平加油站的柴油月流水相当，运营成本是加油站的十分之一，单车负载率超过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公司拥有汽柴油营业执照、危化品经营等各项资质，正常办理需要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个月到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年时间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32888" y="5214950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</a:p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创始团队在项目上已投入自筹资金近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万，用于产品研发、开拓市场、业务模式试错等，并购置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辆移动配送车辆</a:t>
            </a: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曾任腾讯高级产品总监，负责过的产品有手机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总监，负责百度搜索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行业研究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成品油市场及物流企业用油研究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030" y="6923"/>
              <a:ext cx="3119" cy="52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市场研究报告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6" name="组合 113"/>
          <p:cNvGrpSpPr/>
          <p:nvPr/>
        </p:nvGrpSpPr>
        <p:grpSpPr>
          <a:xfrm>
            <a:off x="3333750" y="1758315"/>
            <a:ext cx="7493000" cy="1680210"/>
            <a:chOff x="5250" y="2769"/>
            <a:chExt cx="11800" cy="2646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8987" y="2769"/>
              <a:ext cx="8063" cy="1496"/>
              <a:chOff x="7745" y="2769"/>
              <a:chExt cx="8063" cy="14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47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</a:t>
                </a:r>
                <a:endParaRPr lang="zh-CN" altLang="ko-KR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国家逐步开放原油进口权，地炼日益发达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，产能过剩率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超过</a:t>
                </a:r>
                <a:r>
                  <a:rPr lang="zh-CN"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30%</a:t>
                </a: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零售端非市场化，国家统一定价，加油站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平均年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利润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中小</a:t>
                </a:r>
                <a:r>
                  <a:rPr altLang="zh-CN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满足，价格高，耗时长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9" name="组合 117"/>
          <p:cNvGrpSpPr/>
          <p:nvPr/>
        </p:nvGrpSpPr>
        <p:grpSpPr>
          <a:xfrm>
            <a:off x="3536950" y="4375150"/>
            <a:ext cx="7289800" cy="1931035"/>
            <a:chOff x="5570" y="6890"/>
            <a:chExt cx="11480" cy="3041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2426" cy="16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115"/>
            <p:cNvGrpSpPr/>
            <p:nvPr/>
          </p:nvGrpSpPr>
          <p:grpSpPr>
            <a:xfrm>
              <a:off x="7996" y="7904"/>
              <a:ext cx="9054" cy="2027"/>
              <a:chOff x="7996" y="7904"/>
              <a:chExt cx="9054" cy="2027"/>
            </a:xfrm>
          </p:grpSpPr>
          <p:grpSp>
            <p:nvGrpSpPr>
              <p:cNvPr id="11" name="组合 77"/>
              <p:cNvGrpSpPr/>
              <p:nvPr/>
            </p:nvGrpSpPr>
            <p:grpSpPr>
              <a:xfrm>
                <a:off x="9089" y="8082"/>
                <a:ext cx="7961" cy="1849"/>
                <a:chOff x="7735" y="8005"/>
                <a:chExt cx="7961" cy="1849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81" y="8005"/>
                  <a:ext cx="1454" cy="39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 dirty="0" smtClean="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市场份额</a:t>
                  </a:r>
                  <a:endParaRPr lang="zh-CN" altLang="en-US" sz="1800" dirty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35" y="8473"/>
                  <a:ext cx="7961" cy="13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柴油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2016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年市场规模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1.68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亿吨，汽油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1.02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每年物流企业用油量超过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8000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万吨，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90%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以上来自型中小企业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车队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r>
                    <a:rPr lang="zh-CN" altLang="en-US" sz="900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   </a:t>
                  </a:r>
                  <a:r>
                    <a:rPr lang="zh-CN" altLang="en-US" sz="900" kern="0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数据来源：国家发展与改革委员会、中国石化、金银岛、中国物流产业协会等</a:t>
                  </a:r>
                  <a:endParaRPr lang="zh-CN" altLang="en-US" sz="900" kern="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996" y="7904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8094" y="8145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2" name="组合 114"/>
          <p:cNvGrpSpPr/>
          <p:nvPr/>
        </p:nvGrpSpPr>
        <p:grpSpPr>
          <a:xfrm>
            <a:off x="3333501" y="3632200"/>
            <a:ext cx="7493249" cy="1270000"/>
            <a:chOff x="5218" y="5056"/>
            <a:chExt cx="10318" cy="2000"/>
          </a:xfrm>
        </p:grpSpPr>
        <p:grpSp>
          <p:nvGrpSpPr>
            <p:cNvPr id="13" name="组合 74"/>
            <p:cNvGrpSpPr/>
            <p:nvPr/>
          </p:nvGrpSpPr>
          <p:grpSpPr>
            <a:xfrm>
              <a:off x="11177" y="5056"/>
              <a:ext cx="4359" cy="2000"/>
              <a:chOff x="9823" y="4913"/>
              <a:chExt cx="4359" cy="20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14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物流行业实际承运方为有几辆到几十辆的货车的中小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物流公司</a:t>
                </a:r>
                <a:r>
                  <a:rPr kumimoji="1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，对结算方式敏感，对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账期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敏感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23" y="4913"/>
                <a:ext cx="1454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5218" y="5072"/>
              <a:ext cx="4597" cy="6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国外对标及国内竞品分析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24840" y="1714488"/>
            <a:ext cx="5386070" cy="701675"/>
            <a:chOff x="984" y="2597"/>
            <a:chExt cx="8482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946095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643314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251017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41762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263464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●西航石化服务物流行业的中小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5.2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企业服务项目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280686" y="1956633"/>
            <a:ext cx="26629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司机或队长客户通过互联网预约加油时间、地点和加油数量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两小时之内配送到预约地点，装卸货的同时就可以完成加油，提升加油效率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2665846" y="2599492"/>
            <a:ext cx="215444" cy="7645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预约配送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658693"/>
            <a:ext cx="2476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67801" y="3284994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统一结算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452530" y="4428002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089144" y="3841115"/>
            <a:ext cx="307777" cy="23356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低于市场价</a:t>
            </a:r>
            <a:r>
              <a:rPr lang="en-US" altLang="zh-CN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5%~10%</a:t>
            </a: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的价格结算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预约配送统一结算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为企业提供用油管理平台，为企业精细化运营提供帮助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948293" y="1643050"/>
            <a:ext cx="307777" cy="241968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eaLnBrk="1" latinLnBrk="0" hangingPunct="1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线上申请发票，及时、合理的为企业提供发票邮寄服务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物流电商的横向拓展</a:t>
            </a: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物流金融服务</a:t>
            </a: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规模化以后，上游集采有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10%~15%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的议价空间</a:t>
            </a: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物流车辆及人员保险集采有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以上返利空间</a:t>
            </a:r>
          </a:p>
        </p:txBody>
      </p:sp>
      <p:grpSp>
        <p:nvGrpSpPr>
          <p:cNvPr id="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45" y="3609"/>
              <a:ext cx="240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未来拓展空间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车货匹配服务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5.3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模式架构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6667504" y="3495701"/>
            <a:ext cx="1421918" cy="862097"/>
            <a:chOff x="12580" y="5888"/>
            <a:chExt cx="2096" cy="1262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13001" y="5888"/>
              <a:ext cx="1213" cy="1262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12580" y="6202"/>
              <a:ext cx="2096" cy="67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云平台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5" y="1562554"/>
            <a:ext cx="2758663" cy="360817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42"/>
          <p:cNvSpPr/>
          <p:nvPr/>
        </p:nvSpPr>
        <p:spPr>
          <a:xfrm>
            <a:off x="4217749" y="6143644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本框 101"/>
          <p:cNvSpPr txBox="1"/>
          <p:nvPr/>
        </p:nvSpPr>
        <p:spPr>
          <a:xfrm>
            <a:off x="4238612" y="6215082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   个人车队 城际运输  客运服务 矿山工地  重型机械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Oval 42"/>
          <p:cNvSpPr/>
          <p:nvPr/>
        </p:nvSpPr>
        <p:spPr>
          <a:xfrm>
            <a:off x="4217749" y="1428736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本框 101"/>
          <p:cNvSpPr txBox="1"/>
          <p:nvPr/>
        </p:nvSpPr>
        <p:spPr>
          <a:xfrm>
            <a:off x="4238612" y="1500174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上游炼厂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贸易商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76"/>
          <p:cNvGrpSpPr/>
          <p:nvPr/>
        </p:nvGrpSpPr>
        <p:grpSpPr>
          <a:xfrm>
            <a:off x="6172208" y="2781300"/>
            <a:ext cx="1138555" cy="575945"/>
            <a:chOff x="8821" y="3254"/>
            <a:chExt cx="1793" cy="907"/>
          </a:xfrm>
        </p:grpSpPr>
        <p:sp>
          <p:nvSpPr>
            <p:cNvPr id="65" name="타원 84"/>
            <p:cNvSpPr/>
            <p:nvPr/>
          </p:nvSpPr>
          <p:spPr>
            <a:xfrm>
              <a:off x="9150" y="3254"/>
              <a:ext cx="1014" cy="90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文本框 2"/>
            <p:cNvSpPr txBox="1"/>
            <p:nvPr/>
          </p:nvSpPr>
          <p:spPr>
            <a:xfrm>
              <a:off x="8821" y="3586"/>
              <a:ext cx="1793" cy="343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800" b="1" dirty="0" smtClean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接口定义</a:t>
              </a:r>
              <a:endParaRPr lang="zh-CN" altLang="en-US" sz="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3" name="타원 84"/>
          <p:cNvSpPr/>
          <p:nvPr/>
        </p:nvSpPr>
        <p:spPr>
          <a:xfrm>
            <a:off x="7662550" y="2786058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5" name="文本框 2"/>
          <p:cNvSpPr txBox="1"/>
          <p:nvPr/>
        </p:nvSpPr>
        <p:spPr>
          <a:xfrm>
            <a:off x="7457775" y="299667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타원 84"/>
          <p:cNvSpPr/>
          <p:nvPr/>
        </p:nvSpPr>
        <p:spPr>
          <a:xfrm>
            <a:off x="5876600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文本框 2"/>
          <p:cNvSpPr txBox="1"/>
          <p:nvPr/>
        </p:nvSpPr>
        <p:spPr>
          <a:xfrm>
            <a:off x="5667372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消息管理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타원 84"/>
          <p:cNvSpPr/>
          <p:nvPr/>
        </p:nvSpPr>
        <p:spPr>
          <a:xfrm>
            <a:off x="6376666" y="4500570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4" name="文本框 2"/>
          <p:cNvSpPr txBox="1"/>
          <p:nvPr/>
        </p:nvSpPr>
        <p:spPr>
          <a:xfrm>
            <a:off x="6167438" y="4715731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数据采集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타원 84"/>
          <p:cNvSpPr/>
          <p:nvPr/>
        </p:nvSpPr>
        <p:spPr>
          <a:xfrm>
            <a:off x="8167069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6" name="文本框 2"/>
          <p:cNvSpPr txBox="1"/>
          <p:nvPr/>
        </p:nvSpPr>
        <p:spPr>
          <a:xfrm>
            <a:off x="7957841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数据分析</a:t>
            </a:r>
            <a:endParaRPr lang="en-US" altLang="zh-CN" sz="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7" name="타원 84"/>
          <p:cNvSpPr/>
          <p:nvPr/>
        </p:nvSpPr>
        <p:spPr>
          <a:xfrm>
            <a:off x="7733988" y="4567467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8" name="文本框 2"/>
          <p:cNvSpPr txBox="1"/>
          <p:nvPr/>
        </p:nvSpPr>
        <p:spPr>
          <a:xfrm>
            <a:off x="7524760" y="478262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并发策略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95514" y="2143116"/>
            <a:ext cx="1000618" cy="27699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线路优化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67636" y="2143116"/>
            <a:ext cx="1000618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发票管理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51873" y="2937687"/>
            <a:ext cx="100061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810644" y="2937687"/>
            <a:ext cx="1000618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客户关系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524364" y="3794943"/>
            <a:ext cx="1000618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采购管理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238786" y="3794943"/>
            <a:ext cx="1000618" cy="27699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代理管理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952506" y="4643446"/>
            <a:ext cx="1000618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结算管理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66952" y="5357826"/>
            <a:ext cx="1000618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预约调度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667636" y="5357826"/>
            <a:ext cx="1000618" cy="27699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用户画像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953034" y="4652199"/>
            <a:ext cx="1000618" cy="27699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第三方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上下箭头 124"/>
          <p:cNvSpPr/>
          <p:nvPr/>
        </p:nvSpPr>
        <p:spPr>
          <a:xfrm>
            <a:off x="5524982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上下箭头 125"/>
          <p:cNvSpPr/>
          <p:nvPr/>
        </p:nvSpPr>
        <p:spPr>
          <a:xfrm>
            <a:off x="4952506" y="3357562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上下箭头 130"/>
          <p:cNvSpPr/>
          <p:nvPr/>
        </p:nvSpPr>
        <p:spPr>
          <a:xfrm>
            <a:off x="5415841" y="5087988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上下箭头 131"/>
          <p:cNvSpPr/>
          <p:nvPr/>
        </p:nvSpPr>
        <p:spPr>
          <a:xfrm>
            <a:off x="4952992" y="4214818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上下箭头 133"/>
          <p:cNvSpPr/>
          <p:nvPr/>
        </p:nvSpPr>
        <p:spPr>
          <a:xfrm>
            <a:off x="7272743" y="2093914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上下箭头 135"/>
          <p:cNvSpPr/>
          <p:nvPr/>
        </p:nvSpPr>
        <p:spPr>
          <a:xfrm>
            <a:off x="7316002" y="5330860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上下箭头 136"/>
          <p:cNvSpPr/>
          <p:nvPr/>
        </p:nvSpPr>
        <p:spPr>
          <a:xfrm>
            <a:off x="9129645" y="5158411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上下箭头 137"/>
          <p:cNvSpPr/>
          <p:nvPr/>
        </p:nvSpPr>
        <p:spPr>
          <a:xfrm>
            <a:off x="9525024" y="4219359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上下箭头 138"/>
          <p:cNvSpPr/>
          <p:nvPr/>
        </p:nvSpPr>
        <p:spPr>
          <a:xfrm>
            <a:off x="9596462" y="3321947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上下箭头 139"/>
          <p:cNvSpPr/>
          <p:nvPr/>
        </p:nvSpPr>
        <p:spPr>
          <a:xfrm>
            <a:off x="9096396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右箭头 140"/>
          <p:cNvSpPr/>
          <p:nvPr/>
        </p:nvSpPr>
        <p:spPr>
          <a:xfrm>
            <a:off x="7596198" y="342900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左右箭头 142"/>
          <p:cNvSpPr/>
          <p:nvPr/>
        </p:nvSpPr>
        <p:spPr>
          <a:xfrm>
            <a:off x="6596066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左右箭头 143"/>
          <p:cNvSpPr/>
          <p:nvPr/>
        </p:nvSpPr>
        <p:spPr>
          <a:xfrm>
            <a:off x="6877365" y="439257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左右箭头 144"/>
          <p:cNvSpPr/>
          <p:nvPr/>
        </p:nvSpPr>
        <p:spPr>
          <a:xfrm>
            <a:off x="7815112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左右箭头 145"/>
          <p:cNvSpPr/>
          <p:nvPr/>
        </p:nvSpPr>
        <p:spPr>
          <a:xfrm>
            <a:off x="7596198" y="4357694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左右箭头 146"/>
          <p:cNvSpPr/>
          <p:nvPr/>
        </p:nvSpPr>
        <p:spPr>
          <a:xfrm>
            <a:off x="6810380" y="3387701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/>
          <p:cNvCxnSpPr>
            <a:endCxn id="73" idx="2"/>
          </p:cNvCxnSpPr>
          <p:nvPr/>
        </p:nvCxnSpPr>
        <p:spPr>
          <a:xfrm>
            <a:off x="6963265" y="3065099"/>
            <a:ext cx="699285" cy="898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endCxn id="97" idx="2"/>
          </p:cNvCxnSpPr>
          <p:nvPr/>
        </p:nvCxnSpPr>
        <p:spPr>
          <a:xfrm>
            <a:off x="7039789" y="4848778"/>
            <a:ext cx="694199" cy="671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97" idx="7"/>
          </p:cNvCxnSpPr>
          <p:nvPr/>
        </p:nvCxnSpPr>
        <p:spPr>
          <a:xfrm rot="5400000" flipH="1" flipV="1">
            <a:off x="8152150" y="4350523"/>
            <a:ext cx="432468" cy="170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73" idx="5"/>
          </p:cNvCxnSpPr>
          <p:nvPr/>
        </p:nvCxnSpPr>
        <p:spPr>
          <a:xfrm rot="16200000" flipH="1">
            <a:off x="8149880" y="3339738"/>
            <a:ext cx="365571" cy="24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77" idx="0"/>
          </p:cNvCxnSpPr>
          <p:nvPr/>
        </p:nvCxnSpPr>
        <p:spPr>
          <a:xfrm rot="5400000">
            <a:off x="6151697" y="3319908"/>
            <a:ext cx="370097" cy="27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77" idx="4"/>
            <a:endCxn id="93" idx="1"/>
          </p:cNvCxnSpPr>
          <p:nvPr/>
        </p:nvCxnSpPr>
        <p:spPr>
          <a:xfrm rot="16200000" flipH="1">
            <a:off x="6151866" y="4265880"/>
            <a:ext cx="365571" cy="272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圆角右箭头 166"/>
          <p:cNvSpPr/>
          <p:nvPr/>
        </p:nvSpPr>
        <p:spPr>
          <a:xfrm>
            <a:off x="3557907" y="1633991"/>
            <a:ext cx="642942" cy="2585367"/>
          </a:xfrm>
          <a:prstGeom prst="bentArrow">
            <a:avLst/>
          </a:prstGeom>
          <a:solidFill>
            <a:srgbClr val="EA8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8" name="圆角右箭头 167"/>
          <p:cNvSpPr/>
          <p:nvPr/>
        </p:nvSpPr>
        <p:spPr>
          <a:xfrm>
            <a:off x="11025222" y="3772591"/>
            <a:ext cx="642942" cy="2585367"/>
          </a:xfrm>
          <a:prstGeom prst="bentArrow">
            <a:avLst/>
          </a:prstGeom>
          <a:solidFill>
            <a:srgbClr val="EA8010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739203" y="2143116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控制上游供给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0953816" y="4386265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控制用油终端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2033</Words>
  <Application>Microsoft Office PowerPoint</Application>
  <PresentationFormat>自定义</PresentationFormat>
  <Paragraphs>244</Paragraphs>
  <Slides>12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869</cp:revision>
  <dcterms:created xsi:type="dcterms:W3CDTF">2015-12-02T02:04:00Z</dcterms:created>
  <dcterms:modified xsi:type="dcterms:W3CDTF">2017-12-07T03:35:13Z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